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9" r:id="rId2"/>
    <p:sldId id="277" r:id="rId3"/>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18"/>
  </p:normalViewPr>
  <p:slideViewPr>
    <p:cSldViewPr snapToGrid="0" snapToObjects="1">
      <p:cViewPr varScale="1">
        <p:scale>
          <a:sx n="65" d="100"/>
          <a:sy n="65" d="100"/>
        </p:scale>
        <p:origin x="25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ssie Rich" userId="S::krich@cisd.org::551f729f-36a1-4815-b0dc-2e43332b02c8" providerId="AD" clId="Web-{F7967E5B-5B74-F1C4-CF90-C0A69F0D0744}"/>
    <pc:docChg chg="modSld">
      <pc:chgData name="Kassie Rich" userId="S::krich@cisd.org::551f729f-36a1-4815-b0dc-2e43332b02c8" providerId="AD" clId="Web-{F7967E5B-5B74-F1C4-CF90-C0A69F0D0744}" dt="2018-08-07T01:55:08.341" v="7" actId="20577"/>
      <pc:docMkLst>
        <pc:docMk/>
      </pc:docMkLst>
      <pc:sldChg chg="modSp">
        <pc:chgData name="Kassie Rich" userId="S::krich@cisd.org::551f729f-36a1-4815-b0dc-2e43332b02c8" providerId="AD" clId="Web-{F7967E5B-5B74-F1C4-CF90-C0A69F0D0744}" dt="2018-08-07T01:55:08.326" v="6" actId="20577"/>
        <pc:sldMkLst>
          <pc:docMk/>
          <pc:sldMk cId="224817832" sldId="259"/>
        </pc:sldMkLst>
        <pc:spChg chg="mod">
          <ac:chgData name="Kassie Rich" userId="S::krich@cisd.org::551f729f-36a1-4815-b0dc-2e43332b02c8" providerId="AD" clId="Web-{F7967E5B-5B74-F1C4-CF90-C0A69F0D0744}" dt="2018-08-07T01:55:08.326" v="6" actId="20577"/>
          <ac:spMkLst>
            <pc:docMk/>
            <pc:sldMk cId="224817832" sldId="259"/>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44D7C55-DDAF-B848-9D3A-DD7E916043E4}" type="datetimeFigureOut">
              <a:rPr lang="en-US" smtClean="0"/>
              <a:t>8/8/2018</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7D5E8A-564D-4045-8D28-80EA124C8B62}" type="slidenum">
              <a:rPr lang="en-US" smtClean="0"/>
              <a:t>‹#›</a:t>
            </a:fld>
            <a:endParaRPr lang="en-US"/>
          </a:p>
        </p:txBody>
      </p:sp>
    </p:spTree>
    <p:extLst>
      <p:ext uri="{BB962C8B-B14F-4D97-AF65-F5344CB8AC3E}">
        <p14:creationId xmlns:p14="http://schemas.microsoft.com/office/powerpoint/2010/main" val="1307984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B084F8-6397-6545-9C2D-058430095D91}" type="datetimeFigureOut">
              <a:rPr lang="en-US" smtClean="0"/>
              <a:t>8/8/2018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084F8-6397-6545-9C2D-058430095D91}"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B084F8-6397-6545-9C2D-058430095D91}"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B084F8-6397-6545-9C2D-058430095D91}" type="datetimeFigureOut">
              <a:rPr lang="en-US" smtClean="0"/>
              <a:t>8/8/2018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84F8-6397-6545-9C2D-058430095D91}" type="datetimeFigureOut">
              <a:rPr lang="en-US" smtClean="0"/>
              <a:t>8/8/2018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5B084F8-6397-6545-9C2D-058430095D91}" type="datetimeFigureOut">
              <a:rPr lang="en-US" smtClean="0"/>
              <a:t>8/8/2018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4EAAAB6-0556-2449-9507-D199BDFB65B9}" type="slidenum">
              <a:rPr lang="en-US" smtClean="0"/>
              <a:t>‹#›</a:t>
            </a:fld>
            <a:endParaRPr lang="en-US"/>
          </a:p>
        </p:txBody>
      </p:sp>
    </p:spTree>
    <p:extLst>
      <p:ext uri="{BB962C8B-B14F-4D97-AF65-F5344CB8AC3E}">
        <p14:creationId xmlns:p14="http://schemas.microsoft.com/office/powerpoint/2010/main" val="1603192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00" y="-2919"/>
            <a:ext cx="6858000" cy="9142645"/>
          </a:xfrm>
          <a:prstGeom prst="rect">
            <a:avLst/>
          </a:prstGeom>
        </p:spPr>
      </p:pic>
      <p:sp>
        <p:nvSpPr>
          <p:cNvPr id="3" name="TextBox 2"/>
          <p:cNvSpPr txBox="1"/>
          <p:nvPr/>
        </p:nvSpPr>
        <p:spPr>
          <a:xfrm>
            <a:off x="1528364" y="617033"/>
            <a:ext cx="3889420" cy="584776"/>
          </a:xfrm>
          <a:prstGeom prst="rect">
            <a:avLst/>
          </a:prstGeom>
          <a:noFill/>
        </p:spPr>
        <p:txBody>
          <a:bodyPr wrap="square" rtlCol="0">
            <a:spAutoFit/>
          </a:bodyPr>
          <a:lstStyle/>
          <a:p>
            <a:pPr algn="ctr"/>
            <a:r>
              <a:rPr lang="en-US" sz="3200" b="1" dirty="0">
                <a:latin typeface="bromello"/>
                <a:cs typeface="bromello"/>
              </a:rPr>
              <a:t>Mrs. Rich</a:t>
            </a:r>
          </a:p>
        </p:txBody>
      </p:sp>
      <p:sp>
        <p:nvSpPr>
          <p:cNvPr id="4" name="TextBox 3"/>
          <p:cNvSpPr txBox="1"/>
          <p:nvPr/>
        </p:nvSpPr>
        <p:spPr>
          <a:xfrm>
            <a:off x="-25132" y="-64641"/>
            <a:ext cx="6858000" cy="861774"/>
          </a:xfrm>
          <a:prstGeom prst="rect">
            <a:avLst/>
          </a:prstGeom>
          <a:noFill/>
        </p:spPr>
        <p:txBody>
          <a:bodyPr wrap="square" rtlCol="0">
            <a:spAutoFit/>
          </a:bodyPr>
          <a:lstStyle/>
          <a:p>
            <a:pPr algn="ctr"/>
            <a:r>
              <a:rPr lang="en-US" sz="5000" dirty="0">
                <a:latin typeface="KG Call Me Maybe"/>
                <a:cs typeface="KG Call Me Maybe"/>
              </a:rPr>
              <a:t>Family Consumer Science </a:t>
            </a:r>
            <a:endParaRPr lang="en-US" sz="5000" b="1" dirty="0">
              <a:latin typeface="KG Call Me Maybe"/>
              <a:cs typeface="KG Call Me Maybe"/>
            </a:endParaRPr>
          </a:p>
        </p:txBody>
      </p:sp>
      <p:sp>
        <p:nvSpPr>
          <p:cNvPr id="5" name="TextBox 4"/>
          <p:cNvSpPr txBox="1"/>
          <p:nvPr/>
        </p:nvSpPr>
        <p:spPr>
          <a:xfrm>
            <a:off x="-36692" y="1399590"/>
            <a:ext cx="6858000" cy="954107"/>
          </a:xfrm>
          <a:prstGeom prst="rect">
            <a:avLst/>
          </a:prstGeom>
          <a:noFill/>
        </p:spPr>
        <p:txBody>
          <a:bodyPr wrap="square" rtlCol="0" anchor="t">
            <a:spAutoFit/>
          </a:bodyPr>
          <a:lstStyle/>
          <a:p>
            <a:endParaRPr lang="en-US" sz="1600" dirty="0">
              <a:latin typeface="KG Wake Me Up"/>
              <a:cs typeface="KG Wake Me Up"/>
            </a:endParaRPr>
          </a:p>
          <a:p>
            <a:r>
              <a:rPr lang="en-US" sz="1600" dirty="0">
                <a:latin typeface="KG Wake Me Up"/>
                <a:cs typeface="KG Wake Me Up"/>
              </a:rPr>
              <a:t>1  </a:t>
            </a:r>
            <a:r>
              <a:rPr lang="en-US" sz="2000" dirty="0">
                <a:latin typeface="KG Call Me Maybe"/>
                <a:cs typeface="KG Wake Me Up"/>
              </a:rPr>
              <a:t>krich@cisd.org</a:t>
            </a:r>
            <a:endParaRPr lang="en-US" sz="2000" dirty="0">
              <a:latin typeface="KG Call Me Maybe"/>
              <a:cs typeface="KG Call Me Maybe"/>
            </a:endParaRPr>
          </a:p>
          <a:p>
            <a:r>
              <a:rPr lang="en-US" sz="1600" dirty="0">
                <a:latin typeface="KG Wake Me Up"/>
                <a:cs typeface="KG Wake Me Up"/>
              </a:rPr>
              <a:t>2</a:t>
            </a:r>
            <a:r>
              <a:rPr lang="en-US" sz="1400" dirty="0">
                <a:latin typeface="Century Gothic"/>
                <a:cs typeface="KG Wake Me Up"/>
              </a:rPr>
              <a:t> </a:t>
            </a:r>
            <a:r>
              <a:rPr lang="en-US" sz="1400" dirty="0">
                <a:latin typeface="Century Gothic"/>
                <a:cs typeface="Century Gothic"/>
              </a:rPr>
              <a:t> </a:t>
            </a:r>
            <a:r>
              <a:rPr lang="en-US" sz="2000" dirty="0">
                <a:latin typeface="KG Call Me Maybe"/>
                <a:cs typeface="KG Call Me Maybe"/>
              </a:rPr>
              <a:t>(903) 874-8211 ext. 6369</a:t>
            </a:r>
          </a:p>
        </p:txBody>
      </p:sp>
      <p:sp>
        <p:nvSpPr>
          <p:cNvPr id="6" name="Rectangle 5"/>
          <p:cNvSpPr/>
          <p:nvPr/>
        </p:nvSpPr>
        <p:spPr>
          <a:xfrm>
            <a:off x="3084531" y="3775621"/>
            <a:ext cx="3758469" cy="900246"/>
          </a:xfrm>
          <a:prstGeom prst="rect">
            <a:avLst/>
          </a:prstGeom>
        </p:spPr>
        <p:txBody>
          <a:bodyPr wrap="square">
            <a:spAutoFit/>
          </a:bodyPr>
          <a:lstStyle/>
          <a:p>
            <a:r>
              <a:rPr lang="en-US" sz="1750" dirty="0">
                <a:latin typeface="KG Call Me Maybe"/>
                <a:cs typeface="KG Call Me Maybe"/>
              </a:rPr>
              <a:t>Sign up for the FCCLA text alerts for updates on meetings, service events, and other news. </a:t>
            </a:r>
            <a:r>
              <a:rPr lang="en-US" sz="1750" b="1" dirty="0">
                <a:latin typeface="KG Call Me Maybe"/>
                <a:cs typeface="KG Call Me Maybe"/>
              </a:rPr>
              <a:t>Download the Remind App </a:t>
            </a:r>
            <a:r>
              <a:rPr lang="en-US" sz="1750" dirty="0">
                <a:latin typeface="KG Call Me Maybe"/>
                <a:cs typeface="KG Call Me Maybe"/>
              </a:rPr>
              <a:t>to be able to talk to Mrs. Rich for help.</a:t>
            </a:r>
          </a:p>
        </p:txBody>
      </p:sp>
      <p:sp>
        <p:nvSpPr>
          <p:cNvPr id="7" name="Rectangle 6"/>
          <p:cNvSpPr/>
          <p:nvPr/>
        </p:nvSpPr>
        <p:spPr>
          <a:xfrm>
            <a:off x="4543697" y="1671661"/>
            <a:ext cx="2412219" cy="2277547"/>
          </a:xfrm>
          <a:prstGeom prst="rect">
            <a:avLst/>
          </a:prstGeom>
        </p:spPr>
        <p:txBody>
          <a:bodyPr wrap="square">
            <a:spAutoFit/>
          </a:bodyPr>
          <a:lstStyle/>
          <a:p>
            <a:pPr algn="ctr"/>
            <a:r>
              <a:rPr lang="en-US" sz="6600" dirty="0">
                <a:latin typeface="KG A Little Swag" panose="02000000000000000000" pitchFamily="2" charset="0"/>
                <a:cs typeface="bromello"/>
              </a:rPr>
              <a:t>FCCLA</a:t>
            </a:r>
            <a:r>
              <a:rPr lang="en-US" sz="2800" dirty="0">
                <a:latin typeface="bromello"/>
                <a:cs typeface="bromello"/>
              </a:rPr>
              <a:t> </a:t>
            </a:r>
          </a:p>
          <a:p>
            <a:pPr algn="ctr"/>
            <a:endParaRPr lang="en-US" sz="1200" dirty="0">
              <a:latin typeface="Century Gothic"/>
              <a:cs typeface="Century Gothic"/>
            </a:endParaRPr>
          </a:p>
          <a:p>
            <a:pPr algn="ctr"/>
            <a:r>
              <a:rPr lang="en-US" sz="3200" dirty="0">
                <a:latin typeface="KG Call Me Maybe"/>
                <a:cs typeface="KG Call Me Maybe"/>
              </a:rPr>
              <a:t>Text </a:t>
            </a:r>
            <a:r>
              <a:rPr lang="en-US" sz="3200" dirty="0" smtClean="0">
                <a:latin typeface="KG Call Me Maybe"/>
                <a:cs typeface="KG Call Me Maybe"/>
              </a:rPr>
              <a:t>@</a:t>
            </a:r>
            <a:r>
              <a:rPr lang="en-US" sz="3200" dirty="0" smtClean="0">
                <a:latin typeface="KG Call Me Maybe"/>
                <a:cs typeface="KG Call Me Maybe"/>
              </a:rPr>
              <a:t>77k64b</a:t>
            </a:r>
            <a:r>
              <a:rPr lang="en-US" sz="3200" dirty="0" smtClean="0">
                <a:latin typeface="KG Call Me Maybe"/>
                <a:cs typeface="KG Call Me Maybe"/>
              </a:rPr>
              <a:t> </a:t>
            </a:r>
            <a:r>
              <a:rPr lang="en-US" sz="3200" dirty="0">
                <a:latin typeface="KG Call Me Maybe"/>
                <a:cs typeface="KG Call Me Maybe"/>
              </a:rPr>
              <a:t>to 81010</a:t>
            </a:r>
          </a:p>
        </p:txBody>
      </p:sp>
      <p:sp>
        <p:nvSpPr>
          <p:cNvPr id="10" name="Rectangle 9"/>
          <p:cNvSpPr/>
          <p:nvPr/>
        </p:nvSpPr>
        <p:spPr>
          <a:xfrm>
            <a:off x="22440" y="2566582"/>
            <a:ext cx="3018620" cy="707886"/>
          </a:xfrm>
          <a:prstGeom prst="rect">
            <a:avLst/>
          </a:prstGeom>
        </p:spPr>
        <p:txBody>
          <a:bodyPr wrap="square">
            <a:spAutoFit/>
          </a:bodyPr>
          <a:lstStyle/>
          <a:p>
            <a:pPr algn="r"/>
            <a:r>
              <a:rPr lang="en-US" sz="4000" dirty="0">
                <a:latin typeface="bromello"/>
                <a:cs typeface="bromello"/>
              </a:rPr>
              <a:t>instagram</a:t>
            </a:r>
          </a:p>
        </p:txBody>
      </p:sp>
      <p:sp>
        <p:nvSpPr>
          <p:cNvPr id="11" name="TextBox 10"/>
          <p:cNvSpPr txBox="1"/>
          <p:nvPr/>
        </p:nvSpPr>
        <p:spPr>
          <a:xfrm>
            <a:off x="2030895" y="3709382"/>
            <a:ext cx="184666" cy="369332"/>
          </a:xfrm>
          <a:prstGeom prst="rect">
            <a:avLst/>
          </a:prstGeom>
          <a:noFill/>
        </p:spPr>
        <p:txBody>
          <a:bodyPr wrap="none" rtlCol="0">
            <a:spAutoFit/>
          </a:bodyPr>
          <a:lstStyle/>
          <a:p>
            <a:endParaRPr lang="en-US"/>
          </a:p>
        </p:txBody>
      </p:sp>
      <p:sp>
        <p:nvSpPr>
          <p:cNvPr id="12" name="Rectangle 11"/>
          <p:cNvSpPr/>
          <p:nvPr/>
        </p:nvSpPr>
        <p:spPr>
          <a:xfrm>
            <a:off x="738593" y="3805436"/>
            <a:ext cx="1562505" cy="692497"/>
          </a:xfrm>
          <a:prstGeom prst="rect">
            <a:avLst/>
          </a:prstGeom>
        </p:spPr>
        <p:txBody>
          <a:bodyPr wrap="square">
            <a:spAutoFit/>
          </a:bodyPr>
          <a:lstStyle/>
          <a:p>
            <a:pPr algn="ctr"/>
            <a:r>
              <a:rPr lang="en-US" sz="1300" b="1" dirty="0">
                <a:latin typeface="KG Call Me Maybe"/>
                <a:cs typeface="KG Call Me Maybe"/>
              </a:rPr>
              <a:t>Follow our class account to see yourself and classmates in action</a:t>
            </a:r>
            <a:r>
              <a:rPr lang="en-US" sz="1050" dirty="0">
                <a:latin typeface="Century Gothic"/>
                <a:cs typeface="Century Gothic"/>
              </a:rPr>
              <a:t>. </a:t>
            </a:r>
          </a:p>
        </p:txBody>
      </p:sp>
      <p:sp>
        <p:nvSpPr>
          <p:cNvPr id="14" name="TextBox 13"/>
          <p:cNvSpPr txBox="1"/>
          <p:nvPr/>
        </p:nvSpPr>
        <p:spPr>
          <a:xfrm>
            <a:off x="802411" y="3369129"/>
            <a:ext cx="2385561" cy="415498"/>
          </a:xfrm>
          <a:prstGeom prst="rect">
            <a:avLst/>
          </a:prstGeom>
          <a:noFill/>
        </p:spPr>
        <p:txBody>
          <a:bodyPr wrap="square" rtlCol="0">
            <a:spAutoFit/>
          </a:bodyPr>
          <a:lstStyle/>
          <a:p>
            <a:r>
              <a:rPr lang="en-US" sz="2100" b="1" dirty="0">
                <a:latin typeface="KG Call Me Maybe"/>
                <a:cs typeface="KG Call Me Maybe"/>
              </a:rPr>
              <a:t> @</a:t>
            </a:r>
            <a:r>
              <a:rPr lang="en-US" sz="2100" dirty="0" err="1">
                <a:latin typeface="KG Call Me Maybe"/>
                <a:cs typeface="KG Call Me Maybe"/>
              </a:rPr>
              <a:t>mrsrichsclass</a:t>
            </a:r>
            <a:endParaRPr lang="en-US" sz="2100" dirty="0">
              <a:latin typeface="KG Call Me Maybe"/>
              <a:cs typeface="KG Call Me Maybe"/>
            </a:endParaRPr>
          </a:p>
        </p:txBody>
      </p:sp>
      <p:sp>
        <p:nvSpPr>
          <p:cNvPr id="16" name="TextBox 15"/>
          <p:cNvSpPr txBox="1"/>
          <p:nvPr/>
        </p:nvSpPr>
        <p:spPr>
          <a:xfrm>
            <a:off x="3239043" y="1955441"/>
            <a:ext cx="1619393" cy="1384995"/>
          </a:xfrm>
          <a:prstGeom prst="rect">
            <a:avLst/>
          </a:prstGeom>
          <a:noFill/>
        </p:spPr>
        <p:txBody>
          <a:bodyPr wrap="square" rtlCol="0">
            <a:spAutoFit/>
          </a:bodyPr>
          <a:lstStyle/>
          <a:p>
            <a:pPr algn="ctr"/>
            <a:r>
              <a:rPr lang="en-US" sz="2800" dirty="0">
                <a:latin typeface="KG Call Me Maybe"/>
                <a:cs typeface="KG Call Me Maybe"/>
              </a:rPr>
              <a:t>TEXT</a:t>
            </a:r>
          </a:p>
          <a:p>
            <a:pPr algn="ctr"/>
            <a:r>
              <a:rPr lang="en-US" sz="2800" dirty="0">
                <a:latin typeface="KG Call Me Maybe"/>
                <a:cs typeface="KG Call Me Maybe"/>
              </a:rPr>
              <a:t> MESSAGE ALERTS</a:t>
            </a:r>
          </a:p>
        </p:txBody>
      </p:sp>
      <p:sp>
        <p:nvSpPr>
          <p:cNvPr id="17" name="TextBox 16"/>
          <p:cNvSpPr txBox="1"/>
          <p:nvPr/>
        </p:nvSpPr>
        <p:spPr>
          <a:xfrm>
            <a:off x="4361" y="4448003"/>
            <a:ext cx="6858000" cy="276999"/>
          </a:xfrm>
          <a:prstGeom prst="rect">
            <a:avLst/>
          </a:prstGeom>
          <a:noFill/>
        </p:spPr>
        <p:txBody>
          <a:bodyPr wrap="square" rtlCol="0">
            <a:spAutoFit/>
          </a:bodyPr>
          <a:lstStyle/>
          <a:p>
            <a:r>
              <a:rPr lang="en-US" sz="1200" dirty="0">
                <a:latin typeface="Century"/>
                <a:cs typeface="Century"/>
              </a:rPr>
              <a:t>_______________________________________________________________________________________</a:t>
            </a:r>
            <a:endParaRPr lang="en-US" sz="1200" dirty="0">
              <a:latin typeface="APBCaramelCappuccino"/>
              <a:cs typeface="APBCaramelCappuccino"/>
            </a:endParaRPr>
          </a:p>
        </p:txBody>
      </p:sp>
      <p:sp>
        <p:nvSpPr>
          <p:cNvPr id="18" name="TextBox 17"/>
          <p:cNvSpPr txBox="1"/>
          <p:nvPr/>
        </p:nvSpPr>
        <p:spPr>
          <a:xfrm>
            <a:off x="-5" y="7073024"/>
            <a:ext cx="6862366" cy="276999"/>
          </a:xfrm>
          <a:prstGeom prst="rect">
            <a:avLst/>
          </a:prstGeom>
          <a:noFill/>
        </p:spPr>
        <p:txBody>
          <a:bodyPr wrap="square" rtlCol="0">
            <a:spAutoFit/>
          </a:bodyPr>
          <a:lstStyle/>
          <a:p>
            <a:r>
              <a:rPr lang="en-US" sz="1200" dirty="0">
                <a:latin typeface="Century Gothic"/>
                <a:cs typeface="Century Gothic"/>
              </a:rPr>
              <a:t>_______________________________________________________________________________________</a:t>
            </a:r>
          </a:p>
        </p:txBody>
      </p:sp>
      <p:sp>
        <p:nvSpPr>
          <p:cNvPr id="19" name="Rectangle 18"/>
          <p:cNvSpPr/>
          <p:nvPr/>
        </p:nvSpPr>
        <p:spPr>
          <a:xfrm>
            <a:off x="-25132" y="4587195"/>
            <a:ext cx="6862361" cy="615553"/>
          </a:xfrm>
          <a:prstGeom prst="rect">
            <a:avLst/>
          </a:prstGeom>
        </p:spPr>
        <p:txBody>
          <a:bodyPr wrap="square">
            <a:spAutoFit/>
          </a:bodyPr>
          <a:lstStyle/>
          <a:p>
            <a:pPr algn="ctr"/>
            <a:r>
              <a:rPr lang="en-US" sz="3400" dirty="0">
                <a:latin typeface="bromello"/>
                <a:cs typeface="bromello"/>
              </a:rPr>
              <a:t>responsibility and  preparation </a:t>
            </a:r>
          </a:p>
        </p:txBody>
      </p:sp>
      <p:sp>
        <p:nvSpPr>
          <p:cNvPr id="20" name="Rectangle 19"/>
          <p:cNvSpPr/>
          <p:nvPr/>
        </p:nvSpPr>
        <p:spPr>
          <a:xfrm>
            <a:off x="206832" y="5155750"/>
            <a:ext cx="2008729" cy="1846659"/>
          </a:xfrm>
          <a:prstGeom prst="rect">
            <a:avLst/>
          </a:prstGeom>
        </p:spPr>
        <p:txBody>
          <a:bodyPr wrap="square">
            <a:spAutoFit/>
          </a:bodyPr>
          <a:lstStyle/>
          <a:p>
            <a:pPr algn="ctr"/>
            <a:r>
              <a:rPr lang="en-US" sz="1900" b="1" dirty="0">
                <a:solidFill>
                  <a:srgbClr val="000000"/>
                </a:solidFill>
                <a:latin typeface="KG Call Me Maybe"/>
                <a:cs typeface="KG Call Me Maybe"/>
              </a:rPr>
              <a:t>Come </a:t>
            </a:r>
          </a:p>
          <a:p>
            <a:pPr algn="ctr"/>
            <a:r>
              <a:rPr lang="en-US" sz="1900" b="1" dirty="0">
                <a:solidFill>
                  <a:srgbClr val="000000"/>
                </a:solidFill>
                <a:latin typeface="KG Call Me Maybe"/>
                <a:cs typeface="KG Call Me Maybe"/>
              </a:rPr>
              <a:t>prepared to </a:t>
            </a:r>
          </a:p>
          <a:p>
            <a:pPr algn="ctr"/>
            <a:r>
              <a:rPr lang="en-US" sz="1900" b="1" dirty="0">
                <a:solidFill>
                  <a:srgbClr val="000000"/>
                </a:solidFill>
                <a:latin typeface="KG Call Me Maybe"/>
                <a:cs typeface="KG Call Me Maybe"/>
              </a:rPr>
              <a:t>class with your folder, planner, notebooks, writing utensils, &amp; interactive notebook supplies</a:t>
            </a:r>
            <a:r>
              <a:rPr lang="en-US" sz="1900" dirty="0">
                <a:solidFill>
                  <a:srgbClr val="000000"/>
                </a:solidFill>
                <a:latin typeface="KG Call Me Maybe"/>
                <a:cs typeface="KG Call Me Maybe"/>
              </a:rPr>
              <a:t>. </a:t>
            </a:r>
          </a:p>
        </p:txBody>
      </p:sp>
      <p:sp>
        <p:nvSpPr>
          <p:cNvPr id="21" name="Rectangle 20"/>
          <p:cNvSpPr/>
          <p:nvPr/>
        </p:nvSpPr>
        <p:spPr>
          <a:xfrm>
            <a:off x="2551759" y="5239208"/>
            <a:ext cx="2008729" cy="1677382"/>
          </a:xfrm>
          <a:prstGeom prst="rect">
            <a:avLst/>
          </a:prstGeom>
        </p:spPr>
        <p:txBody>
          <a:bodyPr wrap="square">
            <a:spAutoFit/>
          </a:bodyPr>
          <a:lstStyle/>
          <a:p>
            <a:pPr algn="ctr"/>
            <a:endParaRPr lang="en-US" b="1" dirty="0">
              <a:latin typeface="KG Call Me Maybe"/>
              <a:cs typeface="KG Call Me Maybe"/>
            </a:endParaRPr>
          </a:p>
          <a:p>
            <a:pPr algn="ctr"/>
            <a:r>
              <a:rPr lang="en-US" sz="2800" b="1" dirty="0">
                <a:latin typeface="KG Call Me Maybe"/>
                <a:cs typeface="KG Call Me Maybe"/>
              </a:rPr>
              <a:t>Be opened minded</a:t>
            </a:r>
            <a:r>
              <a:rPr lang="en-US" sz="1900" b="1" dirty="0">
                <a:latin typeface="KG Call Me Maybe"/>
                <a:cs typeface="KG Call Me Maybe"/>
              </a:rPr>
              <a:t>:</a:t>
            </a:r>
          </a:p>
          <a:p>
            <a:pPr algn="ctr"/>
            <a:r>
              <a:rPr lang="en-US" sz="1900" b="1" dirty="0">
                <a:latin typeface="KG Call Me Maybe"/>
                <a:cs typeface="KG Call Me Maybe"/>
              </a:rPr>
              <a:t>Open kindness!</a:t>
            </a:r>
          </a:p>
          <a:p>
            <a:pPr algn="ctr"/>
            <a:r>
              <a:rPr lang="en-US" sz="1900" b="1" dirty="0">
                <a:latin typeface="KG Call Me Maybe"/>
                <a:cs typeface="KG Call Me Maybe"/>
              </a:rPr>
              <a:t>Open respect!</a:t>
            </a:r>
          </a:p>
          <a:p>
            <a:pPr algn="ctr"/>
            <a:r>
              <a:rPr lang="en-US" sz="1900" b="1" dirty="0">
                <a:latin typeface="KG Call Me Maybe"/>
                <a:cs typeface="KG Call Me Maybe"/>
              </a:rPr>
              <a:t>Open creativity! </a:t>
            </a:r>
          </a:p>
        </p:txBody>
      </p:sp>
      <p:sp>
        <p:nvSpPr>
          <p:cNvPr id="22" name="Rectangle 21"/>
          <p:cNvSpPr/>
          <p:nvPr/>
        </p:nvSpPr>
        <p:spPr>
          <a:xfrm>
            <a:off x="4709629" y="5492284"/>
            <a:ext cx="2008729" cy="1261884"/>
          </a:xfrm>
          <a:prstGeom prst="rect">
            <a:avLst/>
          </a:prstGeom>
        </p:spPr>
        <p:txBody>
          <a:bodyPr wrap="square">
            <a:spAutoFit/>
          </a:bodyPr>
          <a:lstStyle/>
          <a:p>
            <a:pPr algn="ctr"/>
            <a:r>
              <a:rPr lang="en-US" sz="1900" b="1" dirty="0">
                <a:latin typeface="KG Call Me Maybe" panose="02000000000000000000" pitchFamily="2" charset="0"/>
                <a:cs typeface="KG One More Night"/>
              </a:rPr>
              <a:t>Work should</a:t>
            </a:r>
          </a:p>
          <a:p>
            <a:pPr algn="ctr"/>
            <a:r>
              <a:rPr lang="en-US" sz="1900" b="1" dirty="0">
                <a:latin typeface="KG Call Me Maybe" panose="02000000000000000000" pitchFamily="2" charset="0"/>
                <a:cs typeface="KG One More Night"/>
              </a:rPr>
              <a:t> be turned in on its due date.</a:t>
            </a:r>
          </a:p>
          <a:p>
            <a:pPr algn="ctr"/>
            <a:r>
              <a:rPr lang="en-US" sz="1900" b="1" dirty="0">
                <a:latin typeface="KG Call Me Maybe" panose="02000000000000000000" pitchFamily="2" charset="0"/>
                <a:cs typeface="KG One More Night"/>
              </a:rPr>
              <a:t>Late work will result in an incomplete.</a:t>
            </a:r>
          </a:p>
        </p:txBody>
      </p:sp>
      <p:sp>
        <p:nvSpPr>
          <p:cNvPr id="23" name="TextBox 22"/>
          <p:cNvSpPr txBox="1"/>
          <p:nvPr/>
        </p:nvSpPr>
        <p:spPr>
          <a:xfrm>
            <a:off x="-25132" y="7287034"/>
            <a:ext cx="3106992" cy="400110"/>
          </a:xfrm>
          <a:prstGeom prst="rect">
            <a:avLst/>
          </a:prstGeom>
          <a:noFill/>
        </p:spPr>
        <p:txBody>
          <a:bodyPr wrap="square" rtlCol="0">
            <a:spAutoFit/>
          </a:bodyPr>
          <a:lstStyle/>
          <a:p>
            <a:pPr algn="ctr"/>
            <a:r>
              <a:rPr lang="en-US" sz="2000" b="1" dirty="0">
                <a:latin typeface="KG Change This Heart"/>
                <a:cs typeface="KG Change This Heart"/>
              </a:rPr>
              <a:t>Class Materials</a:t>
            </a:r>
          </a:p>
        </p:txBody>
      </p:sp>
      <p:sp>
        <p:nvSpPr>
          <p:cNvPr id="24" name="TextBox 23"/>
          <p:cNvSpPr txBox="1"/>
          <p:nvPr/>
        </p:nvSpPr>
        <p:spPr>
          <a:xfrm>
            <a:off x="-420178" y="7668879"/>
            <a:ext cx="2167467" cy="292388"/>
          </a:xfrm>
          <a:prstGeom prst="rect">
            <a:avLst/>
          </a:prstGeom>
          <a:noFill/>
        </p:spPr>
        <p:txBody>
          <a:bodyPr wrap="square" rtlCol="0">
            <a:spAutoFit/>
          </a:bodyPr>
          <a:lstStyle/>
          <a:p>
            <a:pPr algn="ctr"/>
            <a:r>
              <a:rPr lang="en-US" sz="1300" b="1" dirty="0">
                <a:latin typeface="KG Call Me Maybe"/>
                <a:cs typeface="KG Call Me Maybe"/>
              </a:rPr>
              <a:t>1 folder with brads</a:t>
            </a:r>
          </a:p>
        </p:txBody>
      </p:sp>
      <p:sp>
        <p:nvSpPr>
          <p:cNvPr id="25" name="TextBox 24"/>
          <p:cNvSpPr txBox="1"/>
          <p:nvPr/>
        </p:nvSpPr>
        <p:spPr>
          <a:xfrm>
            <a:off x="-164141" y="7987214"/>
            <a:ext cx="1247874" cy="292388"/>
          </a:xfrm>
          <a:prstGeom prst="rect">
            <a:avLst/>
          </a:prstGeom>
          <a:noFill/>
        </p:spPr>
        <p:txBody>
          <a:bodyPr wrap="square" rtlCol="0">
            <a:spAutoFit/>
          </a:bodyPr>
          <a:lstStyle/>
          <a:p>
            <a:pPr algn="ctr"/>
            <a:r>
              <a:rPr lang="en-US" sz="1300" b="1" dirty="0">
                <a:latin typeface="KG Call Me Maybe"/>
                <a:cs typeface="KG Call Me Maybe"/>
              </a:rPr>
              <a:t>Pencils &amp; pens</a:t>
            </a:r>
          </a:p>
        </p:txBody>
      </p:sp>
      <p:sp>
        <p:nvSpPr>
          <p:cNvPr id="26" name="TextBox 25"/>
          <p:cNvSpPr txBox="1"/>
          <p:nvPr/>
        </p:nvSpPr>
        <p:spPr>
          <a:xfrm>
            <a:off x="-67308" y="8340464"/>
            <a:ext cx="1097270" cy="492443"/>
          </a:xfrm>
          <a:prstGeom prst="rect">
            <a:avLst/>
          </a:prstGeom>
          <a:noFill/>
        </p:spPr>
        <p:txBody>
          <a:bodyPr wrap="square" rtlCol="0">
            <a:spAutoFit/>
          </a:bodyPr>
          <a:lstStyle/>
          <a:p>
            <a:pPr algn="ctr"/>
            <a:r>
              <a:rPr lang="en-US" sz="1300" b="1" dirty="0">
                <a:latin typeface="KG Call Me Maybe"/>
                <a:cs typeface="KG Call Me Maybe"/>
              </a:rPr>
              <a:t>Markers, glue, colored pencils</a:t>
            </a:r>
          </a:p>
        </p:txBody>
      </p:sp>
      <p:sp>
        <p:nvSpPr>
          <p:cNvPr id="27" name="Rectangle 26"/>
          <p:cNvSpPr/>
          <p:nvPr/>
        </p:nvSpPr>
        <p:spPr>
          <a:xfrm>
            <a:off x="3415463" y="7738221"/>
            <a:ext cx="853468" cy="1219744"/>
          </a:xfrm>
          <a:prstGeom prst="rect">
            <a:avLst/>
          </a:prstGeom>
          <a:solidFill>
            <a:schemeClr val="bg1">
              <a:lumMod val="50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28" name="Rectangle 27"/>
          <p:cNvSpPr/>
          <p:nvPr/>
        </p:nvSpPr>
        <p:spPr>
          <a:xfrm>
            <a:off x="4268931" y="7738221"/>
            <a:ext cx="690938" cy="1223201"/>
          </a:xfrm>
          <a:prstGeom prst="rect">
            <a:avLst/>
          </a:prstGeom>
          <a:solidFill>
            <a:schemeClr val="bg1">
              <a:lumMod val="6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29" name="Rectangle 28"/>
          <p:cNvSpPr/>
          <p:nvPr/>
        </p:nvSpPr>
        <p:spPr>
          <a:xfrm>
            <a:off x="4952658" y="7738221"/>
            <a:ext cx="690938" cy="1219744"/>
          </a:xfrm>
          <a:prstGeom prst="rect">
            <a:avLst/>
          </a:prstGeom>
          <a:solidFill>
            <a:schemeClr val="bg1">
              <a:lumMod val="7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endParaRPr lang="en-US" sz="1200" dirty="0">
              <a:latin typeface="KG Change This Heart"/>
              <a:cs typeface="KG Change This Heart"/>
            </a:endParaRPr>
          </a:p>
        </p:txBody>
      </p:sp>
      <p:sp>
        <p:nvSpPr>
          <p:cNvPr id="32" name="TextBox 31"/>
          <p:cNvSpPr txBox="1"/>
          <p:nvPr/>
        </p:nvSpPr>
        <p:spPr>
          <a:xfrm>
            <a:off x="3436250" y="7340883"/>
            <a:ext cx="853467" cy="646331"/>
          </a:xfrm>
          <a:prstGeom prst="rect">
            <a:avLst/>
          </a:prstGeom>
          <a:noFill/>
        </p:spPr>
        <p:txBody>
          <a:bodyPr wrap="square" rtlCol="0">
            <a:spAutoFit/>
          </a:bodyPr>
          <a:lstStyle/>
          <a:p>
            <a:pPr algn="ctr"/>
            <a:r>
              <a:rPr lang="en-US" sz="1200" dirty="0">
                <a:latin typeface="KG Change This Heart"/>
                <a:cs typeface="KG Change This Heart"/>
              </a:rPr>
              <a:t>50%</a:t>
            </a:r>
          </a:p>
          <a:p>
            <a:endParaRPr lang="en-US" sz="1200" dirty="0">
              <a:latin typeface="KG Change This Heart"/>
              <a:cs typeface="KG Change This Heart"/>
            </a:endParaRPr>
          </a:p>
          <a:p>
            <a:endParaRPr lang="en-US" sz="1200" dirty="0">
              <a:latin typeface="KG Change This Heart"/>
              <a:cs typeface="KG Change This Heart"/>
            </a:endParaRPr>
          </a:p>
        </p:txBody>
      </p:sp>
      <p:sp>
        <p:nvSpPr>
          <p:cNvPr id="33" name="TextBox 32"/>
          <p:cNvSpPr txBox="1"/>
          <p:nvPr/>
        </p:nvSpPr>
        <p:spPr>
          <a:xfrm>
            <a:off x="4202396" y="7345453"/>
            <a:ext cx="742572" cy="646331"/>
          </a:xfrm>
          <a:prstGeom prst="rect">
            <a:avLst/>
          </a:prstGeom>
          <a:noFill/>
        </p:spPr>
        <p:txBody>
          <a:bodyPr wrap="square" rtlCol="0">
            <a:spAutoFit/>
          </a:bodyPr>
          <a:lstStyle/>
          <a:p>
            <a:pPr algn="ctr"/>
            <a:r>
              <a:rPr lang="en-US" sz="1200" dirty="0">
                <a:latin typeface="KG Change This Heart"/>
                <a:cs typeface="KG Change This Heart"/>
              </a:rPr>
              <a:t>50%</a:t>
            </a:r>
          </a:p>
          <a:p>
            <a:endParaRPr lang="en-US" sz="1200" dirty="0">
              <a:latin typeface="KG Change This Heart"/>
              <a:cs typeface="KG Change This Heart"/>
            </a:endParaRPr>
          </a:p>
          <a:p>
            <a:endParaRPr lang="en-US" sz="1200" dirty="0">
              <a:latin typeface="KG Change This Heart"/>
              <a:cs typeface="KG Change This Heart"/>
            </a:endParaRPr>
          </a:p>
        </p:txBody>
      </p:sp>
      <p:sp>
        <p:nvSpPr>
          <p:cNvPr id="34" name="TextBox 33"/>
          <p:cNvSpPr txBox="1"/>
          <p:nvPr/>
        </p:nvSpPr>
        <p:spPr>
          <a:xfrm>
            <a:off x="4912791" y="7350144"/>
            <a:ext cx="730805" cy="646331"/>
          </a:xfrm>
          <a:prstGeom prst="rect">
            <a:avLst/>
          </a:prstGeom>
          <a:noFill/>
        </p:spPr>
        <p:txBody>
          <a:bodyPr wrap="square" rtlCol="0">
            <a:spAutoFit/>
          </a:bodyPr>
          <a:lstStyle/>
          <a:p>
            <a:pPr algn="ctr"/>
            <a:r>
              <a:rPr lang="en-US" sz="1200" dirty="0">
                <a:latin typeface="KG Change This Heart"/>
                <a:cs typeface="KG Change This Heart"/>
              </a:rPr>
              <a:t>=100%</a:t>
            </a:r>
          </a:p>
          <a:p>
            <a:endParaRPr lang="en-US" sz="1200" dirty="0">
              <a:latin typeface="KG Change This Heart"/>
              <a:cs typeface="KG Change This Heart"/>
            </a:endParaRPr>
          </a:p>
          <a:p>
            <a:endParaRPr lang="en-US" sz="1200" dirty="0">
              <a:latin typeface="KG Change This Heart"/>
              <a:cs typeface="KG Change This Heart"/>
            </a:endParaRPr>
          </a:p>
        </p:txBody>
      </p:sp>
      <p:sp>
        <p:nvSpPr>
          <p:cNvPr id="37" name="Rectangle 36"/>
          <p:cNvSpPr/>
          <p:nvPr/>
        </p:nvSpPr>
        <p:spPr>
          <a:xfrm rot="16200000">
            <a:off x="3979833" y="8111430"/>
            <a:ext cx="1238320" cy="461665"/>
          </a:xfrm>
          <a:prstGeom prst="rect">
            <a:avLst/>
          </a:prstGeom>
        </p:spPr>
        <p:txBody>
          <a:bodyPr wrap="square">
            <a:spAutoFit/>
          </a:bodyPr>
          <a:lstStyle/>
          <a:p>
            <a:pPr algn="ctr"/>
            <a:r>
              <a:rPr lang="en-US" sz="1200" dirty="0">
                <a:solidFill>
                  <a:schemeClr val="bg1"/>
                </a:solidFill>
                <a:latin typeface="KG Change This Heart"/>
                <a:cs typeface="KG Change This Heart"/>
              </a:rPr>
              <a:t>Tests &amp; Projects</a:t>
            </a:r>
          </a:p>
        </p:txBody>
      </p:sp>
      <p:sp>
        <p:nvSpPr>
          <p:cNvPr id="38" name="Rectangle 37"/>
          <p:cNvSpPr/>
          <p:nvPr/>
        </p:nvSpPr>
        <p:spPr>
          <a:xfrm rot="16200000">
            <a:off x="4677400" y="8218881"/>
            <a:ext cx="1238320" cy="276999"/>
          </a:xfrm>
          <a:prstGeom prst="rect">
            <a:avLst/>
          </a:prstGeom>
        </p:spPr>
        <p:txBody>
          <a:bodyPr wrap="square">
            <a:spAutoFit/>
          </a:bodyPr>
          <a:lstStyle/>
          <a:p>
            <a:pPr algn="ctr"/>
            <a:r>
              <a:rPr lang="en-US" sz="1200" dirty="0">
                <a:solidFill>
                  <a:schemeClr val="bg1"/>
                </a:solidFill>
                <a:latin typeface="KG Change This Heart"/>
                <a:cs typeface="KG Change This Heart"/>
              </a:rPr>
              <a:t>Total= 100%</a:t>
            </a:r>
          </a:p>
        </p:txBody>
      </p:sp>
      <p:sp>
        <p:nvSpPr>
          <p:cNvPr id="41" name="Rectangle 40"/>
          <p:cNvSpPr/>
          <p:nvPr/>
        </p:nvSpPr>
        <p:spPr>
          <a:xfrm rot="16200000">
            <a:off x="2982481" y="8129163"/>
            <a:ext cx="1635561" cy="553998"/>
          </a:xfrm>
          <a:prstGeom prst="rect">
            <a:avLst/>
          </a:prstGeom>
        </p:spPr>
        <p:txBody>
          <a:bodyPr wrap="square">
            <a:spAutoFit/>
          </a:bodyPr>
          <a:lstStyle/>
          <a:p>
            <a:pPr algn="ctr"/>
            <a:r>
              <a:rPr lang="en-US" sz="1500" dirty="0">
                <a:solidFill>
                  <a:schemeClr val="bg1"/>
                </a:solidFill>
                <a:latin typeface="KG Change This Heart"/>
                <a:cs typeface="KG Change This Heart"/>
              </a:rPr>
              <a:t>Daily Grades</a:t>
            </a:r>
          </a:p>
        </p:txBody>
      </p:sp>
      <p:sp>
        <p:nvSpPr>
          <p:cNvPr id="42" name="Half Frame 41"/>
          <p:cNvSpPr/>
          <p:nvPr/>
        </p:nvSpPr>
        <p:spPr>
          <a:xfrm rot="10800000">
            <a:off x="6163733" y="373177"/>
            <a:ext cx="554559" cy="643546"/>
          </a:xfrm>
          <a:prstGeom prst="halfFrame">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3" name="Half Frame 42"/>
          <p:cNvSpPr/>
          <p:nvPr/>
        </p:nvSpPr>
        <p:spPr>
          <a:xfrm>
            <a:off x="152604" y="54954"/>
            <a:ext cx="554559" cy="643546"/>
          </a:xfrm>
          <a:prstGeom prst="halfFrame">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4" name="Rectangle 43"/>
          <p:cNvSpPr/>
          <p:nvPr/>
        </p:nvSpPr>
        <p:spPr>
          <a:xfrm>
            <a:off x="40025" y="1043137"/>
            <a:ext cx="6727686" cy="630942"/>
          </a:xfrm>
          <a:prstGeom prst="rect">
            <a:avLst/>
          </a:prstGeom>
        </p:spPr>
        <p:txBody>
          <a:bodyPr wrap="square">
            <a:spAutoFit/>
          </a:bodyPr>
          <a:lstStyle/>
          <a:p>
            <a:pPr algn="ctr"/>
            <a:r>
              <a:rPr lang="en-US" sz="3500" dirty="0">
                <a:solidFill>
                  <a:srgbClr val="000000"/>
                </a:solidFill>
                <a:latin typeface="bromello"/>
                <a:cs typeface="bromello"/>
              </a:rPr>
              <a:t>communication</a:t>
            </a:r>
            <a:r>
              <a:rPr lang="en-US" sz="2800" b="1" dirty="0">
                <a:solidFill>
                  <a:srgbClr val="000000"/>
                </a:solidFill>
                <a:latin typeface="PBCoffeeBeforeTalkie"/>
                <a:cs typeface="PBCoffeeBeforeTalkie"/>
              </a:rPr>
              <a:t> </a:t>
            </a:r>
            <a:r>
              <a:rPr lang="en-US" sz="3000" b="1" dirty="0">
                <a:solidFill>
                  <a:srgbClr val="000000"/>
                </a:solidFill>
                <a:latin typeface="KG Call Me Maybe"/>
                <a:cs typeface="KG Call Me Maybe"/>
              </a:rPr>
              <a:t>with the teacher</a:t>
            </a:r>
          </a:p>
        </p:txBody>
      </p:sp>
      <p:sp>
        <p:nvSpPr>
          <p:cNvPr id="45" name="TextBox 44"/>
          <p:cNvSpPr txBox="1"/>
          <p:nvPr/>
        </p:nvSpPr>
        <p:spPr>
          <a:xfrm>
            <a:off x="191130" y="8867000"/>
            <a:ext cx="1729754" cy="292388"/>
          </a:xfrm>
          <a:prstGeom prst="rect">
            <a:avLst/>
          </a:prstGeom>
          <a:noFill/>
        </p:spPr>
        <p:txBody>
          <a:bodyPr wrap="square" rtlCol="0">
            <a:spAutoFit/>
          </a:bodyPr>
          <a:lstStyle/>
          <a:p>
            <a:r>
              <a:rPr lang="en-US" sz="1300" b="1" dirty="0">
                <a:latin typeface="KG Call Me Maybe"/>
                <a:cs typeface="KG Call Me Maybe"/>
              </a:rPr>
              <a:t>sticky notes, highlighters</a:t>
            </a:r>
          </a:p>
        </p:txBody>
      </p:sp>
      <p:sp>
        <p:nvSpPr>
          <p:cNvPr id="46" name="TextBox 45"/>
          <p:cNvSpPr txBox="1"/>
          <p:nvPr/>
        </p:nvSpPr>
        <p:spPr>
          <a:xfrm rot="413096">
            <a:off x="1041959" y="7762704"/>
            <a:ext cx="1277283" cy="276999"/>
          </a:xfrm>
          <a:prstGeom prst="rect">
            <a:avLst/>
          </a:prstGeom>
          <a:noFill/>
        </p:spPr>
        <p:txBody>
          <a:bodyPr wrap="square" rtlCol="0">
            <a:spAutoFit/>
          </a:bodyPr>
          <a:lstStyle/>
          <a:p>
            <a:r>
              <a:rPr lang="en-US" sz="1200" dirty="0">
                <a:latin typeface="APBCaramelCappuccino"/>
                <a:cs typeface="APBCaramelCappuccino"/>
              </a:rPr>
              <a:t>____</a:t>
            </a:r>
          </a:p>
        </p:txBody>
      </p:sp>
      <p:sp>
        <p:nvSpPr>
          <p:cNvPr id="47" name="TextBox 46"/>
          <p:cNvSpPr txBox="1"/>
          <p:nvPr/>
        </p:nvSpPr>
        <p:spPr>
          <a:xfrm rot="439923">
            <a:off x="708059" y="8020445"/>
            <a:ext cx="1274669" cy="276999"/>
          </a:xfrm>
          <a:prstGeom prst="rect">
            <a:avLst/>
          </a:prstGeom>
          <a:noFill/>
        </p:spPr>
        <p:txBody>
          <a:bodyPr wrap="square" rtlCol="0">
            <a:spAutoFit/>
          </a:bodyPr>
          <a:lstStyle/>
          <a:p>
            <a:r>
              <a:rPr lang="en-US" sz="1200" dirty="0">
                <a:latin typeface="APBCaramelCappuccino"/>
                <a:cs typeface="APBCaramelCappuccino"/>
              </a:rPr>
              <a:t>________</a:t>
            </a:r>
          </a:p>
        </p:txBody>
      </p:sp>
      <p:sp>
        <p:nvSpPr>
          <p:cNvPr id="48" name="TextBox 47"/>
          <p:cNvSpPr txBox="1"/>
          <p:nvPr/>
        </p:nvSpPr>
        <p:spPr>
          <a:xfrm rot="21232400">
            <a:off x="772792" y="8246809"/>
            <a:ext cx="1274669" cy="276999"/>
          </a:xfrm>
          <a:prstGeom prst="rect">
            <a:avLst/>
          </a:prstGeom>
          <a:noFill/>
        </p:spPr>
        <p:txBody>
          <a:bodyPr wrap="square" rtlCol="0">
            <a:spAutoFit/>
          </a:bodyPr>
          <a:lstStyle/>
          <a:p>
            <a:r>
              <a:rPr lang="en-US" sz="1200" dirty="0">
                <a:latin typeface="APBCaramelCappuccino"/>
                <a:cs typeface="APBCaramelCappuccino"/>
              </a:rPr>
              <a:t>________</a:t>
            </a:r>
          </a:p>
        </p:txBody>
      </p:sp>
      <p:sp>
        <p:nvSpPr>
          <p:cNvPr id="49" name="TextBox 48"/>
          <p:cNvSpPr txBox="1"/>
          <p:nvPr/>
        </p:nvSpPr>
        <p:spPr>
          <a:xfrm>
            <a:off x="3796316" y="577857"/>
            <a:ext cx="2592833" cy="461665"/>
          </a:xfrm>
          <a:prstGeom prst="rect">
            <a:avLst/>
          </a:prstGeom>
          <a:noFill/>
        </p:spPr>
        <p:txBody>
          <a:bodyPr wrap="square" rtlCol="0">
            <a:spAutoFit/>
          </a:bodyPr>
          <a:lstStyle/>
          <a:p>
            <a:pPr algn="ctr"/>
            <a:r>
              <a:rPr lang="en-US" sz="2400" b="1" dirty="0">
                <a:latin typeface="KG Call Me Maybe" charset="0"/>
                <a:ea typeface="KG Call Me Maybe" charset="0"/>
                <a:cs typeface="KG Call Me Maybe" charset="0"/>
              </a:rPr>
              <a:t>-----  2019</a:t>
            </a:r>
          </a:p>
        </p:txBody>
      </p:sp>
      <p:sp>
        <p:nvSpPr>
          <p:cNvPr id="50" name="Rectangle 49"/>
          <p:cNvSpPr/>
          <p:nvPr/>
        </p:nvSpPr>
        <p:spPr>
          <a:xfrm>
            <a:off x="1127341" y="577857"/>
            <a:ext cx="2051163" cy="461665"/>
          </a:xfrm>
          <a:prstGeom prst="rect">
            <a:avLst/>
          </a:prstGeom>
        </p:spPr>
        <p:txBody>
          <a:bodyPr wrap="square">
            <a:spAutoFit/>
          </a:bodyPr>
          <a:lstStyle/>
          <a:p>
            <a:r>
              <a:rPr lang="en-US" sz="2400" b="1" dirty="0">
                <a:latin typeface="KG Call Me Maybe -skinny" charset="0"/>
                <a:ea typeface="KG Call Me Maybe -skinny" charset="0"/>
                <a:cs typeface="KG Call Me Maybe -skinny" charset="0"/>
              </a:rPr>
              <a:t>2018  -----</a:t>
            </a:r>
          </a:p>
        </p:txBody>
      </p:sp>
      <p:pic>
        <p:nvPicPr>
          <p:cNvPr id="51" name="Picture 50" descr="Homework Is &quot;A&quot; Plus - Argument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332189">
            <a:off x="5630953" y="7789305"/>
            <a:ext cx="1259668" cy="1022131"/>
          </a:xfrm>
          <a:prstGeom prst="rect">
            <a:avLst/>
          </a:prstGeom>
        </p:spPr>
      </p:pic>
    </p:spTree>
    <p:extLst>
      <p:ext uri="{BB962C8B-B14F-4D97-AF65-F5344CB8AC3E}">
        <p14:creationId xmlns:p14="http://schemas.microsoft.com/office/powerpoint/2010/main" val="2248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10.jpg"/>
          <p:cNvPicPr>
            <a:picLocks noChangeAspect="1"/>
          </p:cNvPicPr>
          <p:nvPr/>
        </p:nvPicPr>
        <p:blipFill>
          <a:blip r:embed="rId2"/>
          <a:stretch>
            <a:fillRect/>
          </a:stretch>
        </p:blipFill>
        <p:spPr>
          <a:xfrm>
            <a:off x="-21205" y="9089"/>
            <a:ext cx="6858000" cy="9144000"/>
          </a:xfrm>
          <a:prstGeom prst="rect">
            <a:avLst/>
          </a:prstGeom>
        </p:spPr>
      </p:pic>
      <p:sp>
        <p:nvSpPr>
          <p:cNvPr id="4" name="Rectangle 3"/>
          <p:cNvSpPr/>
          <p:nvPr/>
        </p:nvSpPr>
        <p:spPr>
          <a:xfrm>
            <a:off x="0" y="0"/>
            <a:ext cx="4352084" cy="553998"/>
          </a:xfrm>
          <a:prstGeom prst="rect">
            <a:avLst/>
          </a:prstGeom>
        </p:spPr>
        <p:txBody>
          <a:bodyPr wrap="square">
            <a:spAutoFit/>
          </a:bodyPr>
          <a:lstStyle/>
          <a:p>
            <a:r>
              <a:rPr lang="en-US" sz="3000" dirty="0">
                <a:latin typeface="bromello"/>
                <a:cs typeface="bromello"/>
              </a:rPr>
              <a:t>Classroom Rules</a:t>
            </a:r>
          </a:p>
        </p:txBody>
      </p:sp>
      <p:sp>
        <p:nvSpPr>
          <p:cNvPr id="5" name="Rectangle 4"/>
          <p:cNvSpPr/>
          <p:nvPr/>
        </p:nvSpPr>
        <p:spPr>
          <a:xfrm>
            <a:off x="34626" y="420706"/>
            <a:ext cx="3221248" cy="1631216"/>
          </a:xfrm>
          <a:prstGeom prst="rect">
            <a:avLst/>
          </a:prstGeom>
        </p:spPr>
        <p:txBody>
          <a:bodyPr wrap="square">
            <a:spAutoFit/>
          </a:bodyPr>
          <a:lstStyle/>
          <a:p>
            <a:r>
              <a:rPr lang="en-US" sz="1200" dirty="0">
                <a:latin typeface="bromello" panose="03060900000000020004" pitchFamily="66" charset="0"/>
                <a:cs typeface="Century Gothic"/>
              </a:rPr>
              <a:t>Rules…</a:t>
            </a:r>
          </a:p>
          <a:p>
            <a:pPr marL="228600" indent="-228600">
              <a:buAutoNum type="arabicPeriod"/>
            </a:pPr>
            <a:r>
              <a:rPr lang="en-US" sz="1100" dirty="0">
                <a:latin typeface="Century Gothic"/>
                <a:cs typeface="Century Gothic"/>
              </a:rPr>
              <a:t>Be </a:t>
            </a:r>
            <a:r>
              <a:rPr lang="en-US" sz="1100" b="1" u="sng" dirty="0">
                <a:latin typeface="Century Gothic"/>
                <a:cs typeface="Century Gothic"/>
              </a:rPr>
              <a:t>Respectful</a:t>
            </a:r>
          </a:p>
          <a:p>
            <a:pPr marL="228600" indent="-228600">
              <a:buAutoNum type="arabicPeriod"/>
            </a:pPr>
            <a:r>
              <a:rPr lang="en-US" sz="1100" dirty="0">
                <a:latin typeface="Century Gothic"/>
                <a:cs typeface="Century Gothic"/>
              </a:rPr>
              <a:t>Electronics should be put away, unless told otherwise </a:t>
            </a:r>
          </a:p>
          <a:p>
            <a:pPr marL="228600" indent="-228600">
              <a:buAutoNum type="arabicPeriod"/>
            </a:pPr>
            <a:r>
              <a:rPr lang="en-US" sz="1100" dirty="0">
                <a:latin typeface="Century Gothic"/>
                <a:cs typeface="Century Gothic"/>
              </a:rPr>
              <a:t>Classroom is a no charging Zone!</a:t>
            </a:r>
          </a:p>
          <a:p>
            <a:pPr marL="228600" indent="-228600">
              <a:buAutoNum type="arabicPeriod"/>
            </a:pPr>
            <a:r>
              <a:rPr lang="en-US" sz="1100" dirty="0">
                <a:latin typeface="Century Gothic"/>
                <a:cs typeface="Century Gothic"/>
              </a:rPr>
              <a:t>No cussing</a:t>
            </a:r>
          </a:p>
          <a:p>
            <a:pPr marL="228600" indent="-228600">
              <a:buAutoNum type="arabicPeriod"/>
            </a:pPr>
            <a:r>
              <a:rPr lang="en-US" sz="1100" dirty="0">
                <a:latin typeface="Century Gothic"/>
                <a:cs typeface="Century Gothic"/>
              </a:rPr>
              <a:t>No more than </a:t>
            </a:r>
            <a:r>
              <a:rPr lang="en-US" sz="1100" b="1" u="sng" dirty="0">
                <a:latin typeface="Century Gothic"/>
                <a:cs typeface="Century Gothic"/>
              </a:rPr>
              <a:t>FIVE </a:t>
            </a:r>
            <a:r>
              <a:rPr lang="en-US" sz="1100" dirty="0">
                <a:latin typeface="Century Gothic"/>
                <a:cs typeface="Century Gothic"/>
              </a:rPr>
              <a:t>people at a table </a:t>
            </a:r>
          </a:p>
          <a:p>
            <a:pPr marL="228600" indent="-228600">
              <a:buAutoNum type="arabicPeriod"/>
            </a:pPr>
            <a:r>
              <a:rPr lang="en-US" sz="1100" dirty="0">
                <a:latin typeface="Century Gothic"/>
                <a:cs typeface="Century Gothic"/>
              </a:rPr>
              <a:t>Keep your hands to yourself…this includes others property</a:t>
            </a:r>
          </a:p>
        </p:txBody>
      </p:sp>
      <p:sp>
        <p:nvSpPr>
          <p:cNvPr id="6" name="Rectangle 5"/>
          <p:cNvSpPr/>
          <p:nvPr/>
        </p:nvSpPr>
        <p:spPr>
          <a:xfrm>
            <a:off x="3356695" y="379341"/>
            <a:ext cx="3429000" cy="4708981"/>
          </a:xfrm>
          <a:prstGeom prst="rect">
            <a:avLst/>
          </a:prstGeom>
        </p:spPr>
        <p:txBody>
          <a:bodyPr wrap="square">
            <a:spAutoFit/>
          </a:bodyPr>
          <a:lstStyle/>
          <a:p>
            <a:r>
              <a:rPr lang="en-US" sz="1250" dirty="0">
                <a:latin typeface="bromello" panose="03060900000000020004" pitchFamily="66" charset="0"/>
                <a:cs typeface="Century Gothic"/>
              </a:rPr>
              <a:t>Procedures…</a:t>
            </a:r>
          </a:p>
          <a:p>
            <a:pPr marL="228600" indent="-228600">
              <a:buAutoNum type="arabicPeriod"/>
            </a:pPr>
            <a:r>
              <a:rPr lang="en-US" sz="1250" b="1" dirty="0">
                <a:latin typeface="Century Gothic"/>
                <a:cs typeface="Century Gothic"/>
              </a:rPr>
              <a:t>Entering the classroom</a:t>
            </a:r>
          </a:p>
          <a:p>
            <a:pPr marL="685800" lvl="1" indent="-228600">
              <a:buAutoNum type="alphaUcPeriod"/>
            </a:pPr>
            <a:r>
              <a:rPr lang="en-US" sz="1250" dirty="0">
                <a:latin typeface="Century Gothic"/>
                <a:cs typeface="Century Gothic"/>
              </a:rPr>
              <a:t>Quietly before the tardy bell</a:t>
            </a:r>
          </a:p>
          <a:p>
            <a:pPr marL="685800" lvl="1" indent="-228600">
              <a:buAutoNum type="alphaUcPeriod"/>
            </a:pPr>
            <a:r>
              <a:rPr lang="en-US" sz="1250" dirty="0">
                <a:latin typeface="Century Gothic"/>
                <a:cs typeface="Century Gothic"/>
              </a:rPr>
              <a:t>Be seated and ready to go</a:t>
            </a:r>
          </a:p>
          <a:p>
            <a:pPr marL="228600" indent="-228600">
              <a:buAutoNum type="arabicPeriod"/>
            </a:pPr>
            <a:r>
              <a:rPr lang="en-US" sz="1250" b="1" dirty="0">
                <a:latin typeface="Century Gothic"/>
                <a:cs typeface="Century Gothic"/>
              </a:rPr>
              <a:t>Charging/phones</a:t>
            </a:r>
          </a:p>
          <a:p>
            <a:pPr marL="685800" lvl="1" indent="-228600">
              <a:buAutoNum type="alphaUcPeriod"/>
            </a:pPr>
            <a:r>
              <a:rPr lang="en-US" sz="1250" dirty="0">
                <a:latin typeface="Century Gothic"/>
                <a:cs typeface="Century Gothic"/>
              </a:rPr>
              <a:t>Phones should be away for lecture</a:t>
            </a:r>
          </a:p>
          <a:p>
            <a:pPr marL="685800" lvl="1" indent="-228600">
              <a:buAutoNum type="alphaUcPeriod"/>
            </a:pPr>
            <a:r>
              <a:rPr lang="en-US" sz="1250" dirty="0">
                <a:latin typeface="Century Gothic"/>
                <a:cs typeface="Century Gothic"/>
              </a:rPr>
              <a:t>No charging in the classroom</a:t>
            </a:r>
          </a:p>
          <a:p>
            <a:pPr marL="228600" indent="-228600">
              <a:buAutoNum type="arabicPeriod"/>
            </a:pPr>
            <a:r>
              <a:rPr lang="en-US" sz="1250" b="1" dirty="0">
                <a:latin typeface="Century Gothic"/>
                <a:cs typeface="Century Gothic"/>
              </a:rPr>
              <a:t>Absences</a:t>
            </a:r>
          </a:p>
          <a:p>
            <a:pPr marL="685800" lvl="1" indent="-228600">
              <a:buAutoNum type="alphaUcPeriod"/>
            </a:pPr>
            <a:r>
              <a:rPr lang="en-US" sz="1250" dirty="0">
                <a:latin typeface="Century Gothic"/>
                <a:cs typeface="Century Gothic"/>
              </a:rPr>
              <a:t>You are responsible for making up any missed work</a:t>
            </a:r>
          </a:p>
          <a:p>
            <a:pPr marL="685800" lvl="1" indent="-228600">
              <a:buAutoNum type="alphaUcPeriod"/>
            </a:pPr>
            <a:r>
              <a:rPr lang="en-US" sz="1250" dirty="0">
                <a:latin typeface="Century Gothic"/>
                <a:cs typeface="Century Gothic"/>
              </a:rPr>
              <a:t>Missed work is due 2 days after the absence</a:t>
            </a:r>
          </a:p>
          <a:p>
            <a:pPr marL="228600" indent="-228600">
              <a:buAutoNum type="arabicPeriod"/>
            </a:pPr>
            <a:r>
              <a:rPr lang="en-US" sz="1250" b="1" dirty="0">
                <a:latin typeface="Century Gothic"/>
                <a:cs typeface="Century Gothic"/>
              </a:rPr>
              <a:t>Grooming</a:t>
            </a:r>
          </a:p>
          <a:p>
            <a:pPr marL="685800" lvl="1" indent="-228600">
              <a:buAutoNum type="alphaUcPeriod"/>
            </a:pPr>
            <a:r>
              <a:rPr lang="en-US" sz="1250" dirty="0">
                <a:latin typeface="Century Gothic"/>
                <a:cs typeface="Century Gothic"/>
              </a:rPr>
              <a:t>ABSOLUTLY no grooming allowed in the classroom (hair, makeup)</a:t>
            </a:r>
          </a:p>
          <a:p>
            <a:pPr marL="685800" lvl="1" indent="-228600">
              <a:buAutoNum type="alphaUcPeriod"/>
            </a:pPr>
            <a:r>
              <a:rPr lang="en-US" sz="1250" dirty="0">
                <a:latin typeface="Century Gothic"/>
                <a:cs typeface="Century Gothic"/>
              </a:rPr>
              <a:t>ABSOLUTLY no spraying perfume in the classroom</a:t>
            </a:r>
          </a:p>
          <a:p>
            <a:pPr marL="228600" indent="-228600">
              <a:buAutoNum type="arabicPeriod"/>
            </a:pPr>
            <a:r>
              <a:rPr lang="en-US" sz="1250" b="1" dirty="0">
                <a:latin typeface="Century Gothic"/>
                <a:cs typeface="Century Gothic"/>
              </a:rPr>
              <a:t>Restroom/leaving the classroom</a:t>
            </a:r>
          </a:p>
          <a:p>
            <a:pPr marL="685800" lvl="1" indent="-228600">
              <a:buAutoNum type="alphaUcPeriod"/>
            </a:pPr>
            <a:r>
              <a:rPr lang="en-US" sz="1250" dirty="0">
                <a:latin typeface="Century Gothic"/>
                <a:cs typeface="Century Gothic"/>
              </a:rPr>
              <a:t>Only one person out at a time after the 1</a:t>
            </a:r>
            <a:r>
              <a:rPr lang="en-US" sz="1250" baseline="30000" dirty="0">
                <a:latin typeface="Century Gothic"/>
                <a:cs typeface="Century Gothic"/>
              </a:rPr>
              <a:t>st</a:t>
            </a:r>
            <a:r>
              <a:rPr lang="en-US" sz="1250" dirty="0">
                <a:latin typeface="Century Gothic"/>
                <a:cs typeface="Century Gothic"/>
              </a:rPr>
              <a:t> 15 minutes of class</a:t>
            </a:r>
          </a:p>
          <a:p>
            <a:pPr marL="685800" lvl="1" indent="-228600">
              <a:buAutoNum type="alphaUcPeriod"/>
            </a:pPr>
            <a:r>
              <a:rPr lang="en-US" sz="1250" dirty="0">
                <a:latin typeface="Century Gothic"/>
                <a:cs typeface="Century Gothic"/>
              </a:rPr>
              <a:t>Take the pass</a:t>
            </a:r>
          </a:p>
          <a:p>
            <a:pPr marL="228600" indent="-228600">
              <a:buAutoNum type="arabicPeriod"/>
            </a:pPr>
            <a:r>
              <a:rPr lang="en-US" sz="1250" b="1" dirty="0">
                <a:latin typeface="Century Gothic"/>
                <a:cs typeface="Century Gothic"/>
              </a:rPr>
              <a:t>Dismissal</a:t>
            </a:r>
          </a:p>
          <a:p>
            <a:pPr lvl="1"/>
            <a:r>
              <a:rPr lang="en-US" sz="1250" dirty="0">
                <a:latin typeface="Century Gothic"/>
                <a:cs typeface="Century Gothic"/>
              </a:rPr>
              <a:t>A. No one will line up at the door</a:t>
            </a:r>
          </a:p>
        </p:txBody>
      </p:sp>
      <p:sp>
        <p:nvSpPr>
          <p:cNvPr id="7" name="Rectangle 6"/>
          <p:cNvSpPr/>
          <p:nvPr/>
        </p:nvSpPr>
        <p:spPr>
          <a:xfrm>
            <a:off x="3290500" y="0"/>
            <a:ext cx="4352084" cy="523220"/>
          </a:xfrm>
          <a:prstGeom prst="rect">
            <a:avLst/>
          </a:prstGeom>
        </p:spPr>
        <p:txBody>
          <a:bodyPr wrap="square">
            <a:spAutoFit/>
          </a:bodyPr>
          <a:lstStyle/>
          <a:p>
            <a:r>
              <a:rPr lang="en-US" sz="2800" dirty="0">
                <a:latin typeface="bromello"/>
                <a:cs typeface="bromello"/>
              </a:rPr>
              <a:t>Classroom Procedures</a:t>
            </a:r>
          </a:p>
        </p:txBody>
      </p:sp>
      <p:sp>
        <p:nvSpPr>
          <p:cNvPr id="8" name="Rectangle 7"/>
          <p:cNvSpPr/>
          <p:nvPr/>
        </p:nvSpPr>
        <p:spPr>
          <a:xfrm rot="636102">
            <a:off x="1737984" y="2226534"/>
            <a:ext cx="1789860" cy="954107"/>
          </a:xfrm>
          <a:prstGeom prst="rect">
            <a:avLst/>
          </a:prstGeom>
        </p:spPr>
        <p:txBody>
          <a:bodyPr wrap="square">
            <a:spAutoFit/>
          </a:bodyPr>
          <a:lstStyle/>
          <a:p>
            <a:r>
              <a:rPr lang="en-US" sz="2800" dirty="0">
                <a:latin typeface="bromello"/>
                <a:cs typeface="bromello"/>
              </a:rPr>
              <a:t>Projects and assignments</a:t>
            </a:r>
          </a:p>
        </p:txBody>
      </p:sp>
      <p:sp>
        <p:nvSpPr>
          <p:cNvPr id="9" name="Rectangle 8"/>
          <p:cNvSpPr/>
          <p:nvPr/>
        </p:nvSpPr>
        <p:spPr>
          <a:xfrm>
            <a:off x="22983" y="3196857"/>
            <a:ext cx="3290500" cy="2000548"/>
          </a:xfrm>
          <a:prstGeom prst="rect">
            <a:avLst/>
          </a:prstGeom>
        </p:spPr>
        <p:txBody>
          <a:bodyPr wrap="square">
            <a:spAutoFit/>
          </a:bodyPr>
          <a:lstStyle/>
          <a:p>
            <a:pPr algn="r"/>
            <a:r>
              <a:rPr lang="en-US" sz="1200" dirty="0">
                <a:latin typeface="Century Gothic"/>
                <a:cs typeface="Century Gothic"/>
              </a:rPr>
              <a:t>All projects and assignments will be competed in class. You will have SEVERAL days to complete a project. There should be no reason that you do not finish a project.</a:t>
            </a:r>
            <a:endParaRPr lang="en-US" sz="1200" b="1" dirty="0">
              <a:latin typeface="Century Gothic"/>
            </a:endParaRPr>
          </a:p>
          <a:p>
            <a:pPr algn="r"/>
            <a:r>
              <a:rPr lang="en-US" sz="1200" dirty="0">
                <a:latin typeface="Century Gothic"/>
              </a:rPr>
              <a:t>I do not give homework. All assignments should be completed at the end of the period and turned into their designated box. Folders will stay in the room in their designated box</a:t>
            </a:r>
            <a:r>
              <a:rPr lang="en-US" sz="1600" dirty="0">
                <a:latin typeface="Century Gothic"/>
              </a:rPr>
              <a:t>.</a:t>
            </a:r>
            <a:endParaRPr lang="en-US" sz="1600" dirty="0"/>
          </a:p>
        </p:txBody>
      </p:sp>
      <p:sp>
        <p:nvSpPr>
          <p:cNvPr id="10" name="Rectangle 9"/>
          <p:cNvSpPr/>
          <p:nvPr/>
        </p:nvSpPr>
        <p:spPr>
          <a:xfrm>
            <a:off x="-4" y="5050105"/>
            <a:ext cx="3359752" cy="523220"/>
          </a:xfrm>
          <a:prstGeom prst="rect">
            <a:avLst/>
          </a:prstGeom>
        </p:spPr>
        <p:txBody>
          <a:bodyPr wrap="square">
            <a:spAutoFit/>
          </a:bodyPr>
          <a:lstStyle/>
          <a:p>
            <a:r>
              <a:rPr lang="en-US" sz="2800" dirty="0">
                <a:latin typeface="bromello"/>
                <a:cs typeface="bromello"/>
              </a:rPr>
              <a:t>Food and Drink Policy</a:t>
            </a:r>
          </a:p>
        </p:txBody>
      </p:sp>
      <p:sp>
        <p:nvSpPr>
          <p:cNvPr id="11" name="Rectangle 10"/>
          <p:cNvSpPr/>
          <p:nvPr/>
        </p:nvSpPr>
        <p:spPr>
          <a:xfrm>
            <a:off x="0" y="5665658"/>
            <a:ext cx="3221248" cy="2569934"/>
          </a:xfrm>
          <a:prstGeom prst="rect">
            <a:avLst/>
          </a:prstGeom>
        </p:spPr>
        <p:txBody>
          <a:bodyPr wrap="square">
            <a:spAutoFit/>
          </a:bodyPr>
          <a:lstStyle/>
          <a:p>
            <a:r>
              <a:rPr lang="en-US" sz="1150" dirty="0">
                <a:latin typeface="Century Gothic"/>
                <a:cs typeface="Century Gothic"/>
              </a:rPr>
              <a:t>In general, food and drinks are allowed in my class. This is contingent on it not becoming a distraction in class. </a:t>
            </a:r>
          </a:p>
          <a:p>
            <a:endParaRPr lang="en-US" sz="1150" dirty="0">
              <a:latin typeface="Century Gothic"/>
              <a:cs typeface="Century Gothic"/>
            </a:endParaRPr>
          </a:p>
          <a:p>
            <a:r>
              <a:rPr lang="en-US" sz="1150" dirty="0">
                <a:latin typeface="Century Gothic"/>
                <a:cs typeface="Century Gothic"/>
              </a:rPr>
              <a:t>During lunch: there will not no one allowed to eat in the classroom. You must go to the commons.</a:t>
            </a:r>
          </a:p>
          <a:p>
            <a:endParaRPr lang="en-US" sz="1150" dirty="0">
              <a:latin typeface="Century Gothic"/>
              <a:cs typeface="Century Gothic"/>
            </a:endParaRPr>
          </a:p>
          <a:p>
            <a:r>
              <a:rPr lang="en-US" sz="1150" dirty="0">
                <a:latin typeface="Century Gothic"/>
                <a:cs typeface="Century Gothic"/>
              </a:rPr>
              <a:t>There will not be any fast food or outside food allowed in the classroom after lunch. You should have everything finished before coming back to class. If you come into class with food, I will ask you to throw it away.</a:t>
            </a:r>
          </a:p>
        </p:txBody>
      </p:sp>
      <p:sp>
        <p:nvSpPr>
          <p:cNvPr id="12" name="Rectangle 11"/>
          <p:cNvSpPr/>
          <p:nvPr/>
        </p:nvSpPr>
        <p:spPr>
          <a:xfrm>
            <a:off x="4508740" y="5498058"/>
            <a:ext cx="2324160" cy="2092881"/>
          </a:xfrm>
          <a:prstGeom prst="rect">
            <a:avLst/>
          </a:prstGeom>
        </p:spPr>
        <p:txBody>
          <a:bodyPr wrap="square">
            <a:spAutoFit/>
          </a:bodyPr>
          <a:lstStyle/>
          <a:p>
            <a:r>
              <a:rPr lang="en-US" sz="1100" dirty="0">
                <a:latin typeface="Century Gothic"/>
                <a:cs typeface="Century Gothic"/>
              </a:rPr>
              <a:t>Electronic devices are allowed in the class, as long as, they are not a distraction. When there is lecture, you will be expected to put them away.</a:t>
            </a:r>
          </a:p>
          <a:p>
            <a:endParaRPr lang="en-US" sz="1200" dirty="0">
              <a:latin typeface="Century Gothic"/>
              <a:cs typeface="Century Gothic"/>
            </a:endParaRPr>
          </a:p>
          <a:p>
            <a:r>
              <a:rPr lang="en-US" sz="1400" b="1" dirty="0">
                <a:latin typeface="Century Gothic"/>
                <a:cs typeface="Century Gothic"/>
              </a:rPr>
              <a:t>Mrs. Rich’s classroom is a no charging zone. </a:t>
            </a:r>
          </a:p>
          <a:p>
            <a:endParaRPr lang="en-US" sz="1200" dirty="0">
              <a:latin typeface="Century Gothic"/>
              <a:cs typeface="Century Gothic"/>
            </a:endParaRPr>
          </a:p>
          <a:p>
            <a:endParaRPr lang="en-US" sz="1150" dirty="0">
              <a:latin typeface="Century Gothic"/>
              <a:cs typeface="Century Gothic"/>
            </a:endParaRPr>
          </a:p>
          <a:p>
            <a:endParaRPr lang="en-US" sz="1150" dirty="0">
              <a:latin typeface="Century Gothic"/>
              <a:cs typeface="Century Gothic"/>
            </a:endParaRPr>
          </a:p>
        </p:txBody>
      </p:sp>
      <p:sp>
        <p:nvSpPr>
          <p:cNvPr id="13" name="Rectangle 12"/>
          <p:cNvSpPr/>
          <p:nvPr/>
        </p:nvSpPr>
        <p:spPr>
          <a:xfrm>
            <a:off x="3356695" y="7355032"/>
            <a:ext cx="3567500" cy="1615827"/>
          </a:xfrm>
          <a:prstGeom prst="rect">
            <a:avLst/>
          </a:prstGeom>
        </p:spPr>
        <p:txBody>
          <a:bodyPr wrap="square">
            <a:spAutoFit/>
          </a:bodyPr>
          <a:lstStyle/>
          <a:p>
            <a:endParaRPr lang="en-US" sz="1100" dirty="0">
              <a:latin typeface="Century Gothic"/>
              <a:cs typeface="Century Gothic"/>
            </a:endParaRPr>
          </a:p>
          <a:p>
            <a:r>
              <a:rPr lang="en-US" sz="1100" dirty="0">
                <a:latin typeface="Century Gothic"/>
                <a:cs typeface="Century Gothic"/>
              </a:rPr>
              <a:t>Meaning: there is absolutely no charging in C102. </a:t>
            </a:r>
          </a:p>
          <a:p>
            <a:endParaRPr lang="en-US" sz="1100" dirty="0">
              <a:latin typeface="Century Gothic"/>
            </a:endParaRPr>
          </a:p>
          <a:p>
            <a:r>
              <a:rPr lang="en-US" sz="1100" dirty="0">
                <a:latin typeface="Century Gothic"/>
              </a:rPr>
              <a:t>If I see your charger/catch you. I will confiscate both phone and charger till the end of the period. </a:t>
            </a:r>
          </a:p>
          <a:p>
            <a:endParaRPr lang="en-US" sz="1100" dirty="0">
              <a:latin typeface="Century Gothic"/>
            </a:endParaRPr>
          </a:p>
          <a:p>
            <a:r>
              <a:rPr lang="en-US" sz="1100" dirty="0">
                <a:latin typeface="Century Gothic"/>
              </a:rPr>
              <a:t>If it persists there will be phone calls home/referrals</a:t>
            </a:r>
          </a:p>
        </p:txBody>
      </p:sp>
      <p:sp>
        <p:nvSpPr>
          <p:cNvPr id="15" name="Rectangle 14"/>
          <p:cNvSpPr/>
          <p:nvPr/>
        </p:nvSpPr>
        <p:spPr>
          <a:xfrm>
            <a:off x="3221248" y="5111660"/>
            <a:ext cx="3567500" cy="523220"/>
          </a:xfrm>
          <a:prstGeom prst="rect">
            <a:avLst/>
          </a:prstGeom>
        </p:spPr>
        <p:txBody>
          <a:bodyPr wrap="square">
            <a:spAutoFit/>
          </a:bodyPr>
          <a:lstStyle/>
          <a:p>
            <a:pPr algn="r"/>
            <a:r>
              <a:rPr lang="en-US" sz="2800" dirty="0">
                <a:latin typeface="bromello"/>
                <a:cs typeface="bromello"/>
              </a:rPr>
              <a:t>electronic  devices</a:t>
            </a:r>
          </a:p>
        </p:txBody>
      </p:sp>
    </p:spTree>
    <p:extLst>
      <p:ext uri="{BB962C8B-B14F-4D97-AF65-F5344CB8AC3E}">
        <p14:creationId xmlns:p14="http://schemas.microsoft.com/office/powerpoint/2010/main" val="1147448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A78499C-EF91-A644-B185-E47CAA78E3E6}" vid="{84FB62D9-28E8-4D47-80AE-A44B24CFFD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TPT up</Template>
  <TotalTime>73</TotalTime>
  <Words>563</Words>
  <Application>Microsoft Office PowerPoint</Application>
  <PresentationFormat>Letter Paper (8.5x11 in)</PresentationFormat>
  <Paragraphs>92</Paragraphs>
  <Slides>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vt:i4>
      </vt:variant>
    </vt:vector>
  </HeadingPairs>
  <TitlesOfParts>
    <vt:vector size="17" baseType="lpstr">
      <vt:lpstr>APBCaramelCappuccino</vt:lpstr>
      <vt:lpstr>Arial</vt:lpstr>
      <vt:lpstr>bromello</vt:lpstr>
      <vt:lpstr>Calibri</vt:lpstr>
      <vt:lpstr>Calibri Light</vt:lpstr>
      <vt:lpstr>Century</vt:lpstr>
      <vt:lpstr>Century Gothic</vt:lpstr>
      <vt:lpstr>KG A Little Swag</vt:lpstr>
      <vt:lpstr>KG Call Me Maybe</vt:lpstr>
      <vt:lpstr>KG Call Me Maybe -skinny</vt:lpstr>
      <vt:lpstr>KG Change This Heart</vt:lpstr>
      <vt:lpstr>KG One More Night</vt:lpstr>
      <vt:lpstr>KG Wake Me Up</vt:lpstr>
      <vt:lpstr>PBCoffeeBeforeTalkie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Cahill</dc:creator>
  <cp:lastModifiedBy>Kassie Rich</cp:lastModifiedBy>
  <cp:revision>12</cp:revision>
  <cp:lastPrinted>2017-08-07T15:23:10Z</cp:lastPrinted>
  <dcterms:created xsi:type="dcterms:W3CDTF">2017-08-02T01:43:36Z</dcterms:created>
  <dcterms:modified xsi:type="dcterms:W3CDTF">2018-08-08T17:14:40Z</dcterms:modified>
</cp:coreProperties>
</file>